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50" autoAdjust="0"/>
    <p:restoredTop sz="94660"/>
  </p:normalViewPr>
  <p:slideViewPr>
    <p:cSldViewPr>
      <p:cViewPr varScale="1">
        <p:scale>
          <a:sx n="69" d="100"/>
          <a:sy n="69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Агроэкологическая классификация ландшафтов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земель и структура почвенного покрова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r>
              <a:rPr lang="ru-RU" sz="2000" dirty="0">
                <a:solidFill>
                  <a:srgbClr val="002060"/>
                </a:solidFill>
              </a:rPr>
              <a:t>Лобанкова Ольга Юрьевна,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кандидат биологических наук, доцент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909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Показатели ветрового </a:t>
            </a:r>
            <a:r>
              <a:rPr lang="ru-RU" sz="2800" b="1" dirty="0" smtClean="0">
                <a:solidFill>
                  <a:srgbClr val="0070C0"/>
                </a:solidFill>
              </a:rPr>
              <a:t>режима: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165618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годовая роза ветров;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средняя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скорость ветра в году и в отдельные периоды вегетации;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вероятность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скоростей ветра выше 5 м/с в отдельные периоды вегетации;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число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дней в году со скоростью ветра выше 5 м/с;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вероятность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суховеев в отдельные периоды;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число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дней в году с суховеями; 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длительность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суховеев.</a:t>
            </a:r>
          </a:p>
        </p:txBody>
      </p:sp>
      <p:pic>
        <p:nvPicPr>
          <p:cNvPr id="8194" name="Picture 2" descr="D:\агроэк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144000" cy="3651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654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Показатели условий </a:t>
            </a:r>
            <a:r>
              <a:rPr lang="ru-RU" sz="2800" b="1" dirty="0" smtClean="0">
                <a:solidFill>
                  <a:srgbClr val="0070C0"/>
                </a:solidFill>
              </a:rPr>
              <a:t>перезимовки: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даты установления и схода снежного покрова; 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средняя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высота снежного покрова;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влажность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почвы перед промерзанием и установлением устойчивого снежного покрова;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вероятность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наступления оттепелей;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число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дней в году с оттепелями;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продолжительность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оттепелей.</a:t>
            </a:r>
          </a:p>
        </p:txBody>
      </p:sp>
      <p:pic>
        <p:nvPicPr>
          <p:cNvPr id="9218" name="Picture 2" descr="D:\агроэкол\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" y="3429000"/>
            <a:ext cx="7437120" cy="329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1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1.2.3. Геохимическая </a:t>
            </a:r>
            <a:r>
              <a:rPr lang="ru-RU" sz="3200" b="1" dirty="0">
                <a:solidFill>
                  <a:srgbClr val="0070C0"/>
                </a:solidFill>
                <a:ea typeface="Calibri"/>
                <a:cs typeface="Times New Roman"/>
              </a:rPr>
              <a:t>оценка ландшафтов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4525963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Миграция веществ в ландшафтах осуществляется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в миграционных потоках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гравитационных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(под влиянием силы тяжести);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эоловых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водных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биологических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биогенных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(перемещение организмов по территории);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антропогенных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Преобладающую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роль в геохимической дифференциации территории играют водные потоки.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Характер и интенсивность миграции зависят от свойств веществ, условий накопления и передвижения воды, химического, минералогического и гранулометрического состава, свойств и режимов почв.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 характеру миграции и аккумуляции веществ в ландшафтах выделяются три основные: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элювиальные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(автономные, автоморфные);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транзитные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ландшафты;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аккумулятивные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ландшафты.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Выделяются три типа геохимических барьеров: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биогеохимические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физико-химические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механические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D:\агроэкол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5379728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27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>1.3. Под </a:t>
            </a:r>
            <a:r>
              <a:rPr lang="ru-RU" sz="3100" dirty="0">
                <a:solidFill>
                  <a:srgbClr val="C00000"/>
                </a:solidFill>
              </a:rPr>
              <a:t>структурой почвенного покрова (СПП)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конкретной территории понимается закономерное пространственное размещение почв, связанное с литолого-геоморфологическими и геоботаническими условиями. </a:t>
            </a:r>
            <a:endParaRPr lang="ru-RU" sz="31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900" dirty="0" smtClean="0"/>
          </a:p>
          <a:p>
            <a:pPr>
              <a:spcBef>
                <a:spcPts val="0"/>
              </a:spcBef>
            </a:pPr>
            <a:endParaRPr lang="ru-RU" sz="2900" dirty="0"/>
          </a:p>
          <a:p>
            <a:pPr>
              <a:spcBef>
                <a:spcPts val="0"/>
              </a:spcBef>
            </a:pPr>
            <a:endParaRPr lang="ru-RU" sz="2900" dirty="0" smtClean="0"/>
          </a:p>
          <a:p>
            <a:pPr>
              <a:spcBef>
                <a:spcPts val="0"/>
              </a:spcBef>
            </a:pPr>
            <a:endParaRPr lang="ru-RU" sz="2900" dirty="0"/>
          </a:p>
          <a:p>
            <a:pPr>
              <a:spcBef>
                <a:spcPts val="0"/>
              </a:spcBef>
            </a:pPr>
            <a:endParaRPr lang="ru-RU" sz="2900" dirty="0" smtClean="0"/>
          </a:p>
          <a:p>
            <a:pPr>
              <a:spcBef>
                <a:spcPts val="0"/>
              </a:spcBef>
            </a:pPr>
            <a:endParaRPr lang="ru-RU" sz="2900" dirty="0" smtClean="0"/>
          </a:p>
          <a:p>
            <a:pPr>
              <a:spcBef>
                <a:spcPts val="0"/>
              </a:spcBef>
            </a:pPr>
            <a:endParaRPr lang="ru-RU" sz="2900" dirty="0"/>
          </a:p>
          <a:p>
            <a:pPr>
              <a:spcBef>
                <a:spcPts val="0"/>
              </a:spcBef>
            </a:pPr>
            <a:endParaRPr lang="ru-RU" sz="2900" dirty="0" smtClean="0"/>
          </a:p>
          <a:p>
            <a:pPr>
              <a:spcBef>
                <a:spcPts val="0"/>
              </a:spcBef>
            </a:pP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Первичная </a:t>
            </a:r>
            <a:r>
              <a:rPr lang="ru-RU" sz="2600" dirty="0"/>
              <a:t>исходная единица почвенного покрова названа В.М. </a:t>
            </a:r>
            <a:r>
              <a:rPr lang="ru-RU" sz="2600" dirty="0" err="1"/>
              <a:t>Фридландом</a:t>
            </a:r>
            <a:r>
              <a:rPr lang="ru-RU" sz="2600" dirty="0"/>
              <a:t> </a:t>
            </a:r>
            <a:r>
              <a:rPr lang="ru-RU" sz="2600" dirty="0">
                <a:solidFill>
                  <a:srgbClr val="C00000"/>
                </a:solidFill>
              </a:rPr>
              <a:t>элементарным почвенным ареалом (ЭПА)</a:t>
            </a:r>
            <a:r>
              <a:rPr lang="ru-RU" sz="2600" dirty="0"/>
              <a:t>, под которым понимается участок территории, занятый одной почвой, относящейся к классификационной единице низшего ранга. </a:t>
            </a: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ЭПА</a:t>
            </a:r>
            <a:r>
              <a:rPr lang="ru-RU" sz="2600" dirty="0"/>
              <a:t>, чередуясь в пространстве, образуют </a:t>
            </a:r>
            <a:r>
              <a:rPr lang="ru-RU" sz="2600" dirty="0">
                <a:solidFill>
                  <a:srgbClr val="C00000"/>
                </a:solidFill>
              </a:rPr>
              <a:t>почвенные комбинации (ПК), </a:t>
            </a:r>
            <a:r>
              <a:rPr lang="ru-RU" sz="2600" dirty="0"/>
              <a:t>которые и создают структуру почвенного покрова. </a:t>
            </a: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СПП </a:t>
            </a:r>
            <a:r>
              <a:rPr lang="ru-RU" sz="2600" dirty="0"/>
              <a:t>можно представить как закономерную совокупность ЭПА, представленную в виде различных почвенных комбинаций. </a:t>
            </a:r>
            <a:endParaRPr lang="ru-RU" sz="2600" dirty="0" smtClean="0"/>
          </a:p>
          <a:p>
            <a:pPr>
              <a:spcBef>
                <a:spcPts val="0"/>
              </a:spcBef>
            </a:pPr>
            <a:r>
              <a:rPr lang="ru-RU" sz="2600" dirty="0" smtClean="0"/>
              <a:t>С </a:t>
            </a:r>
            <a:r>
              <a:rPr lang="ru-RU" sz="2600" dirty="0"/>
              <a:t>учетом размеров ЭПА, контрастности их компонентов и генетической связи между ними </a:t>
            </a:r>
            <a:r>
              <a:rPr lang="ru-RU" sz="2600" dirty="0" smtClean="0"/>
              <a:t>выделяют </a:t>
            </a:r>
            <a:r>
              <a:rPr lang="ru-RU" sz="2600" dirty="0"/>
              <a:t>6 классов почвенных комбинаций: </a:t>
            </a:r>
            <a:r>
              <a:rPr lang="ru-RU" sz="2600" dirty="0">
                <a:solidFill>
                  <a:srgbClr val="C00000"/>
                </a:solidFill>
              </a:rPr>
              <a:t>комплексы, пятнистости, сочетания, вариации, мозаики, </a:t>
            </a:r>
            <a:r>
              <a:rPr lang="ru-RU" sz="2600" dirty="0" err="1">
                <a:solidFill>
                  <a:srgbClr val="C00000"/>
                </a:solidFill>
              </a:rPr>
              <a:t>ташеты</a:t>
            </a:r>
            <a:r>
              <a:rPr lang="ru-RU" sz="2600" dirty="0"/>
              <a:t>. </a:t>
            </a:r>
          </a:p>
        </p:txBody>
      </p:sp>
      <p:pic>
        <p:nvPicPr>
          <p:cNvPr id="1026" name="Picture 2" descr="E:\агроэк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72" y="1229188"/>
            <a:ext cx="6753225" cy="27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38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1.3.1. Агрофизическая </a:t>
            </a:r>
            <a:r>
              <a:rPr lang="ru-RU" sz="2800" b="1" dirty="0">
                <a:solidFill>
                  <a:srgbClr val="0070C0"/>
                </a:solidFill>
              </a:rPr>
              <a:t>оценка </a:t>
            </a:r>
            <a:r>
              <a:rPr lang="ru-RU" sz="2800" b="1" dirty="0" smtClean="0">
                <a:solidFill>
                  <a:srgbClr val="0070C0"/>
                </a:solidFill>
              </a:rPr>
              <a:t>почв, параметры: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Строение почвенного профиля;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Физические свойства почв;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Физико-механические свойства почв;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/>
              <a:t>Водно-физические свойства почв.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Строение почвенного профиля учитывает: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мощность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мелкозёмистой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толщи, гумусовой части профиля почвы;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расположение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свойства почвенных горизонтов, особенно обладающих неблагоприятными агрофизическими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свойствами.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8"/>
            <a:ext cx="9144001" cy="298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923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Calibri"/>
                <a:cs typeface="Times New Roman"/>
              </a:rPr>
              <a:t>Физические свойства почв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42" y="476672"/>
            <a:ext cx="8655402" cy="638132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гранулометрический состав,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плотность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,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плотность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твердой фазы,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порозность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, структурное состояние. </a:t>
            </a:r>
            <a:endParaRPr lang="ru-RU" sz="22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9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9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ea typeface="Calibri"/>
                <a:cs typeface="Times New Roman"/>
              </a:rPr>
              <a:t>Агрономическая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оценка гранулометрического состава </a:t>
            </a:r>
            <a:r>
              <a:rPr lang="ru-RU" sz="1900" dirty="0">
                <a:ea typeface="Calibri"/>
                <a:cs typeface="Times New Roman"/>
              </a:rPr>
              <a:t>зависит от генезиса почв и многих обусловленных им особенностей гумусового и структурного состояния, физико-химических и химических свойств. </a:t>
            </a:r>
            <a:endParaRPr lang="ru-RU" sz="19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u="sng" dirty="0" err="1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Скелетность</a:t>
            </a:r>
            <a:r>
              <a:rPr lang="ru-RU" sz="1900" b="1" u="sng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1900" dirty="0">
                <a:ea typeface="Calibri"/>
                <a:cs typeface="Times New Roman"/>
              </a:rPr>
              <a:t>оказывает существенное влияние на свойства почв и условия их использования. </a:t>
            </a:r>
            <a:endParaRPr lang="ru-RU" sz="19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b="1" u="sng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Плотность </a:t>
            </a:r>
            <a:r>
              <a:rPr lang="ru-RU" sz="1900" b="1" u="sng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почвы </a:t>
            </a:r>
            <a:r>
              <a:rPr lang="ru-RU" sz="1900" dirty="0">
                <a:ea typeface="Calibri"/>
                <a:cs typeface="Times New Roman"/>
              </a:rPr>
              <a:t>определяет содержание в почве пор различного размера, или </a:t>
            </a:r>
            <a:r>
              <a:rPr lang="ru-RU" sz="1900" dirty="0" err="1">
                <a:ea typeface="Calibri"/>
                <a:cs typeface="Times New Roman"/>
              </a:rPr>
              <a:t>порозность</a:t>
            </a:r>
            <a:r>
              <a:rPr lang="ru-RU" sz="1900" dirty="0">
                <a:ea typeface="Calibri"/>
                <a:cs typeface="Times New Roman"/>
              </a:rPr>
              <a:t> почвы. </a:t>
            </a:r>
            <a:endParaRPr lang="ru-RU" sz="19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900" dirty="0" smtClean="0">
                <a:ea typeface="Calibri"/>
                <a:cs typeface="Times New Roman"/>
              </a:rPr>
              <a:t>Различают </a:t>
            </a:r>
            <a:r>
              <a:rPr lang="ru-RU" sz="1900" dirty="0">
                <a:ea typeface="Calibri"/>
                <a:cs typeface="Times New Roman"/>
              </a:rPr>
              <a:t>еще и </a:t>
            </a:r>
            <a:r>
              <a:rPr lang="ru-RU" sz="1900" b="1" u="sng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порозность</a:t>
            </a:r>
            <a:r>
              <a:rPr lang="ru-RU" sz="1900" b="1" u="sng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агрегата </a:t>
            </a:r>
            <a:r>
              <a:rPr lang="ru-RU" sz="1900" dirty="0">
                <a:ea typeface="Calibri"/>
                <a:cs typeface="Times New Roman"/>
              </a:rPr>
              <a:t>– объем пор в отдельном агрегате почвы в отношении к объему агрегата.</a:t>
            </a:r>
            <a:endParaRPr lang="ru-RU" sz="1900" dirty="0"/>
          </a:p>
        </p:txBody>
      </p:sp>
      <p:pic>
        <p:nvPicPr>
          <p:cNvPr id="3074" name="Picture 2" descr="E:\агроэкол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237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29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Физико-механические свойства </a:t>
            </a:r>
            <a:r>
              <a:rPr lang="ru-RU" sz="2800" b="1" dirty="0" smtClean="0">
                <a:solidFill>
                  <a:srgbClr val="0070C0"/>
                </a:solidFill>
              </a:rPr>
              <a:t>почв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2808312" cy="536145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пластичность,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липкость,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набухание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и усадкой,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связность, твердость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(или сопротивлением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пенетрации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) и сопротивление при обработке.</a:t>
            </a:r>
          </a:p>
        </p:txBody>
      </p:sp>
      <p:pic>
        <p:nvPicPr>
          <p:cNvPr id="4098" name="Picture 2" descr="E:\агроэкол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513" y="780551"/>
            <a:ext cx="4270847" cy="300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агроэкол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983686"/>
            <a:ext cx="8087271" cy="28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2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ea typeface="Calibri"/>
                <a:cs typeface="Times New Roman"/>
              </a:rPr>
              <a:t>Водно-физические свойства </a:t>
            </a:r>
            <a:r>
              <a:rPr lang="ru-RU" sz="3200" b="1" dirty="0" smtClean="0">
                <a:solidFill>
                  <a:srgbClr val="0070C0"/>
                </a:solidFill>
                <a:ea typeface="Calibri"/>
                <a:cs typeface="Times New Roman"/>
              </a:rPr>
              <a:t>почв: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8466"/>
            <a:ext cx="9144000" cy="5289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200" dirty="0">
                <a:solidFill>
                  <a:srgbClr val="002060"/>
                </a:solidFill>
              </a:rPr>
              <a:t>Для количественной оценки влагоемкости используют величины  почвенно-гидрологических констант – значения влажности, соответствующие строго оговоренным условиям определения и имеющие практическое значение. </a:t>
            </a:r>
            <a:endParaRPr lang="ru-RU" sz="22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002060"/>
                </a:solidFill>
              </a:rPr>
              <a:t>Различают </a:t>
            </a:r>
            <a:r>
              <a:rPr lang="ru-RU" sz="2200" dirty="0">
                <a:solidFill>
                  <a:srgbClr val="002060"/>
                </a:solidFill>
              </a:rPr>
              <a:t>следующие гидрологические константы: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максимальную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гигроскопическую влажность (МГ);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капиллярную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влагоемкость (КВ);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влажность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разрыва капиллярной связи (ВРК);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влажность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завядания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(ВЗ);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наименьшая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или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предельная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полевая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влагоемкость(НВ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полную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влагоемкость (ПВ).</a:t>
            </a:r>
          </a:p>
          <a:p>
            <a:endParaRPr lang="ru-RU" dirty="0"/>
          </a:p>
        </p:txBody>
      </p:sp>
      <p:pic>
        <p:nvPicPr>
          <p:cNvPr id="1026" name="Picture 2" descr="D:\агроэкол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2128"/>
            <a:ext cx="4837558" cy="325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72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величинам почвенно-гидрологических констант рассчитывают характерные диапазоны почвенной влаги: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диапазон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гравитационной влаги </a:t>
            </a:r>
            <a:r>
              <a:rPr lang="ru-RU" b="1" dirty="0">
                <a:solidFill>
                  <a:srgbClr val="00B050"/>
                </a:solidFill>
              </a:rPr>
              <a:t>(ПВ–НВ)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, который характеризует количество воды, которое может стечь при наличии свободного стока из рассматриваемой почвенной толщи;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водоотдача </a:t>
            </a:r>
            <a:r>
              <a:rPr lang="ru-RU" b="1" dirty="0">
                <a:solidFill>
                  <a:srgbClr val="00B050"/>
                </a:solidFill>
              </a:rPr>
              <a:t>(ПВ–НВ)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– эта количественная характеристика, отражающая количество воды, вытекающее из почвенного слоя при понижении уровня грунтовых вод от верхней до нижней границы этого слоя;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диапазон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доступной (продуктивной) влаги </a:t>
            </a:r>
            <a:r>
              <a:rPr lang="ru-RU" b="1" dirty="0">
                <a:solidFill>
                  <a:srgbClr val="00B050"/>
                </a:solidFill>
              </a:rPr>
              <a:t>(НВ–ВЗ)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диапазон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легкоподвижной, легкодоступной для растений влаги </a:t>
            </a:r>
            <a:r>
              <a:rPr lang="ru-RU" b="1" dirty="0">
                <a:solidFill>
                  <a:srgbClr val="00B050"/>
                </a:solidFill>
              </a:rPr>
              <a:t>(НВ–ВРК)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– это наиболее эффективная часть той продуктивной влаги, которая характеризуется диапазоном </a:t>
            </a:r>
            <a:r>
              <a:rPr lang="ru-RU" b="1" dirty="0">
                <a:solidFill>
                  <a:srgbClr val="00B050"/>
                </a:solidFill>
              </a:rPr>
              <a:t>(НВ–ВЗ)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40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1.3.2. Агрохимическая </a:t>
            </a:r>
            <a:r>
              <a:rPr lang="ru-RU" sz="2800" b="1" dirty="0">
                <a:solidFill>
                  <a:srgbClr val="0070C0"/>
                </a:solidFill>
              </a:rPr>
              <a:t>оценка </a:t>
            </a:r>
            <a:r>
              <a:rPr lang="ru-RU" sz="2800" b="1" dirty="0" smtClean="0">
                <a:solidFill>
                  <a:srgbClr val="0070C0"/>
                </a:solidFill>
              </a:rPr>
              <a:t>почв: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96" y="764704"/>
            <a:ext cx="8229600" cy="51454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Органическое вещество почв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Емкость катионного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обмена.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Кислотно-основное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состояние.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Карбонатность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почв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Засоленность  и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солонцеватость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почв.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Содержание в почвах подвижных форм элементов минерального питания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растений.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Биологическая активность почвы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агроэкол\1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/>
          <a:stretch/>
        </p:blipFill>
        <p:spPr bwMode="auto">
          <a:xfrm>
            <a:off x="0" y="3501008"/>
            <a:ext cx="4607496" cy="323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гроэкол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4283968" cy="3234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45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7" y="274638"/>
            <a:ext cx="9087815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1.2.1. Агроэкологическая </a:t>
            </a:r>
            <a:r>
              <a:rPr lang="ru-RU" sz="2400" b="1" dirty="0">
                <a:solidFill>
                  <a:srgbClr val="0070C0"/>
                </a:solidFill>
                <a:ea typeface="Calibri"/>
                <a:cs typeface="Times New Roman"/>
              </a:rPr>
              <a:t>типология и классификация ландшафтов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435280" cy="543346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Схема классификации природных ландшафтов включает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классификационные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единицы: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отдел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 система; подсистема; класс; подкласс; тип; подтип; род;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подрод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 вид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Схема классификации сельскохозяйственных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ландшафтов: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тип; подтип; род;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подрод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; вид; подвид.</a:t>
            </a:r>
          </a:p>
        </p:txBody>
      </p:sp>
      <p:pic>
        <p:nvPicPr>
          <p:cNvPr id="1026" name="Picture 2" descr="D:\агроэк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" y="4235373"/>
            <a:ext cx="3672407" cy="25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гроэкол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8"/>
          <a:stretch/>
        </p:blipFill>
        <p:spPr bwMode="auto">
          <a:xfrm>
            <a:off x="3923928" y="4235375"/>
            <a:ext cx="5201614" cy="25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гроэкол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" y="1700809"/>
            <a:ext cx="367240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гроэкол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544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99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a typeface="Calibri"/>
                <a:cs typeface="Times New Roman"/>
              </a:rPr>
              <a:t>1.3.3. Агроэкологическая </a:t>
            </a:r>
            <a:r>
              <a:rPr lang="ru-RU" sz="2800" b="1" dirty="0">
                <a:solidFill>
                  <a:srgbClr val="0070C0"/>
                </a:solidFill>
                <a:ea typeface="Calibri"/>
                <a:cs typeface="Times New Roman"/>
              </a:rPr>
              <a:t>оценка загрязненных почв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422" y="908720"/>
            <a:ext cx="838304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70C0"/>
                </a:solidFill>
              </a:rPr>
              <a:t>Степень загрязнения почв тяжелыми металлами и токсичными элементами определяется: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коэффициентом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опасности – соотношением фактического содержания загрязнителя в почве и величиной допустимой концентрации (ПДК, ОДК) или фонового содержания;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степенью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опасности химического вещества;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наличием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опасных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полиэлементных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вариаций в поч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венной среде.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агроэкол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7"/>
            <a:ext cx="7776864" cy="42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090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ea typeface="Calibri"/>
                <a:cs typeface="Times New Roman"/>
              </a:rPr>
              <a:t>Агроэкологическая оценка почв, загрязненных </a:t>
            </a:r>
            <a:r>
              <a:rPr lang="ru-RU" sz="2400" b="1" dirty="0" smtClean="0">
                <a:solidFill>
                  <a:srgbClr val="0070C0"/>
                </a:solidFill>
                <a:ea typeface="Calibri"/>
                <a:cs typeface="Times New Roman"/>
              </a:rPr>
              <a:t>радионуклидами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ea typeface="Calibri"/>
                <a:cs typeface="Times New Roman"/>
              </a:rPr>
              <a:t>Радиоактивное </a:t>
            </a:r>
            <a:r>
              <a:rPr lang="ru-RU" sz="1900" dirty="0">
                <a:ea typeface="Calibri"/>
                <a:cs typeface="Times New Roman"/>
              </a:rPr>
              <a:t>загрязнение окружающей среды обуславливают две группы радионуклидов: </a:t>
            </a:r>
            <a:r>
              <a:rPr lang="ru-RU" sz="1900" dirty="0">
                <a:solidFill>
                  <a:srgbClr val="C00000"/>
                </a:solidFill>
                <a:ea typeface="Calibri"/>
                <a:cs typeface="Times New Roman"/>
              </a:rPr>
              <a:t>естественные</a:t>
            </a:r>
            <a:r>
              <a:rPr lang="ru-RU" sz="1900" dirty="0">
                <a:ea typeface="Calibri"/>
                <a:cs typeface="Times New Roman"/>
              </a:rPr>
              <a:t> (или природные) и </a:t>
            </a:r>
            <a:r>
              <a:rPr lang="ru-RU" sz="1900" dirty="0">
                <a:solidFill>
                  <a:srgbClr val="C00000"/>
                </a:solidFill>
                <a:ea typeface="Calibri"/>
                <a:cs typeface="Times New Roman"/>
              </a:rPr>
              <a:t>искусственные</a:t>
            </a:r>
            <a:r>
              <a:rPr lang="ru-RU" sz="1900" dirty="0">
                <a:ea typeface="Calibri"/>
                <a:cs typeface="Times New Roman"/>
              </a:rPr>
              <a:t> (или техногенные). </a:t>
            </a:r>
            <a:endParaRPr lang="ru-RU" sz="19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900" dirty="0" smtClean="0">
                <a:ea typeface="Calibri"/>
                <a:cs typeface="Times New Roman"/>
              </a:rPr>
              <a:t>Основное </a:t>
            </a:r>
            <a:r>
              <a:rPr lang="ru-RU" sz="1900" dirty="0">
                <a:ea typeface="Calibri"/>
                <a:cs typeface="Times New Roman"/>
              </a:rPr>
              <a:t>загрязнение сельскохозяйственных угодий на территории Российской Федерации обусловлено долгоживущими радионуклидами </a:t>
            </a: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137Cs и 90Sr.</a:t>
            </a:r>
          </a:p>
          <a:p>
            <a:endParaRPr lang="ru-RU" dirty="0"/>
          </a:p>
        </p:txBody>
      </p:sp>
      <p:pic>
        <p:nvPicPr>
          <p:cNvPr id="5122" name="Picture 2" descr="D:\агроэкол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90" y="3356992"/>
            <a:ext cx="3893106" cy="31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гроэкол\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8" y="3356993"/>
            <a:ext cx="4334578" cy="31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5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1.3.4. Фитосанитарная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оценка земель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16934"/>
            <a:ext cx="8445624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Предупредить потери урожая от вредных организмов на основе рациональной организации профилактических и защитных мер можно лишь при условии оперативной и качественной оценки фитосанитарного состояния земель, а также составления на ее базе </a:t>
            </a:r>
            <a:r>
              <a:rPr lang="ru-RU" sz="1700" b="1" u="sng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краткосрочного и долгосрочного прогнозов появления, развития и распространения вредных </a:t>
            </a:r>
            <a:r>
              <a:rPr lang="ru-RU" sz="1700" b="1" u="sng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организмов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насекомые, 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растительноядные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клещи и пауки, 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нематоды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, 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грибы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, бактерии, вирусы, 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сорные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растения, </a:t>
            </a:r>
            <a:endParaRPr lang="ru-RU" sz="1700" b="1" dirty="0" smtClean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птицы </a:t>
            </a: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и </a:t>
            </a:r>
            <a:r>
              <a:rPr lang="ru-RU" sz="1700" b="1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млекопитающие.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D:\агроэкол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995936" cy="2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гроэкол\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/>
          <a:stretch/>
        </p:blipFill>
        <p:spPr bwMode="auto">
          <a:xfrm>
            <a:off x="395536" y="4128654"/>
            <a:ext cx="4529011" cy="272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69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9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1.3.5. Санитарная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оценка земель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4096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u="sng" dirty="0">
                <a:solidFill>
                  <a:srgbClr val="002060"/>
                </a:solidFill>
              </a:rPr>
              <a:t>Санитарное состояние почв </a:t>
            </a:r>
            <a:r>
              <a:rPr lang="ru-RU" sz="2000" b="1" dirty="0">
                <a:solidFill>
                  <a:srgbClr val="002060"/>
                </a:solidFill>
              </a:rPr>
              <a:t>– это совокупность физико-химических, химических и биологических свойств, которые определяют влияние или потенциальное влияние почвы на здоровье людей.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Санитарная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оценка почв сельскохозяйственных угодий проводится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санитарно-химическим,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санитарно-бактериологическим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санитарно-гельминтологическим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санитарно-энтомологическим показателям.</a:t>
            </a:r>
          </a:p>
        </p:txBody>
      </p:sp>
      <p:pic>
        <p:nvPicPr>
          <p:cNvPr id="7170" name="Picture 2" descr="D:\агроэкол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4063"/>
            <a:ext cx="9036496" cy="2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850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1.2.2. Агроэкологическая </a:t>
            </a:r>
            <a:r>
              <a:rPr lang="ru-RU" sz="2800" b="1" dirty="0">
                <a:solidFill>
                  <a:srgbClr val="0070C0"/>
                </a:solidFill>
              </a:rPr>
              <a:t>оценка геоморфологических и литологических условий ландшафта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*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Наиболее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значимыми природными условиями, определяющими функционирование ландшафтов, являются: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рельеф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литология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климат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грунтовые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воды,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растительность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почвенный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покров.</a:t>
            </a:r>
          </a:p>
        </p:txBody>
      </p:sp>
    </p:spTree>
    <p:extLst>
      <p:ext uri="{BB962C8B-B14F-4D97-AF65-F5344CB8AC3E}">
        <p14:creationId xmlns:p14="http://schemas.microsoft.com/office/powerpoint/2010/main" val="325433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Система оценки </a:t>
            </a:r>
            <a:r>
              <a:rPr lang="ru-RU" sz="3200" b="1" dirty="0" smtClean="0">
                <a:solidFill>
                  <a:srgbClr val="0070C0"/>
                </a:solidFill>
              </a:rPr>
              <a:t>рельефа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- параметры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7"/>
            <a:ext cx="9036496" cy="25922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приуроченность к форме мезорельефа (увал, холм, лощина и т.д.);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приуроченность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элементу мезорельефа (вершина, склон, днище и т. д.);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приуроченность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к определенной части склона и его форме (нижняя, средняя или верхняя часть прямого, выпуклого или вогнутого склона);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крутизна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склона;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форма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 плане (характер водосбора: рассеивающий, собирающий, прямой);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экспозиция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(тёплая,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холодная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нейтральная);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расстояние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от водораздела;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микрорельеф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618000"/>
            <a:ext cx="514588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4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Литологические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2894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мощность различных отложений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гранулометрический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состав и его преобладающие фракции,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скелетность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каменистость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химические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и физические свойства (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карбонатность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гипсоносность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засоленность,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оглеение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плотность, пористость, водопроницаемость, влагоемкость, водоудерживающая способность, водоподъемная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способность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3074" name="Picture 2" descr="D:\агроэкол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9052"/>
            <a:ext cx="3851920" cy="25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гроэкол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09051"/>
            <a:ext cx="4252138" cy="2567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4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Гидрогеологические </a:t>
            </a:r>
            <a:r>
              <a:rPr lang="ru-RU" b="1" dirty="0" smtClean="0">
                <a:solidFill>
                  <a:srgbClr val="0070C0"/>
                </a:solidFill>
              </a:rPr>
              <a:t>условия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принадлежность к гидрогеологическому бассейну,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модуль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подземного стока,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химизм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грунтовых вод,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водоносные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горизонты, их мощность, дебит,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общая оценка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многолетней динамики этих показателей.</a:t>
            </a:r>
          </a:p>
        </p:txBody>
      </p:sp>
      <p:pic>
        <p:nvPicPr>
          <p:cNvPr id="4099" name="Picture 3" descr="D:\агроэкол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5139"/>
            <a:ext cx="9144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Агроклиматические условия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507288" cy="536145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!    Наиболее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значимыми агроклиматическими условиями, определяющими функционирование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</a:rPr>
              <a:t>агроландшафтов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, являются: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температурные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показатели;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световые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характеристики солнечного излучения,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влагообеспеченность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территорий;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ветровой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режим и др. </a:t>
            </a:r>
          </a:p>
        </p:txBody>
      </p:sp>
      <p:pic>
        <p:nvPicPr>
          <p:cNvPr id="5122" name="Picture 2" descr="D:\агроэкол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" y="3284984"/>
            <a:ext cx="4644008" cy="33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агроэкол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435562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9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56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Термические показатели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6284" y="620688"/>
            <a:ext cx="3528392" cy="5976664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среднегодовая температура;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среднемесячные температуры самого холодного  и самого теплого месяцев;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среднемноголетние минимальная и максимальная температуры самого холодного и самого теплого месяцев;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абсолютные минимум и максимум температуры;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сумма температур выше 15, 10 и 5 </a:t>
            </a:r>
            <a:r>
              <a:rPr lang="ru-RU" sz="1500" b="1" dirty="0" err="1">
                <a:solidFill>
                  <a:prstClr val="black"/>
                </a:solidFill>
              </a:rPr>
              <a:t>оС</a:t>
            </a:r>
            <a:r>
              <a:rPr lang="ru-RU" sz="1500" b="1" dirty="0">
                <a:solidFill>
                  <a:prstClr val="black"/>
                </a:solidFill>
              </a:rPr>
              <a:t> за вегетацию;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длительность периодов со среднесуточными температурами выше 5, 10 и 15 </a:t>
            </a:r>
            <a:r>
              <a:rPr lang="ru-RU" sz="1500" b="1" dirty="0" err="1">
                <a:solidFill>
                  <a:prstClr val="black"/>
                </a:solidFill>
              </a:rPr>
              <a:t>оС</a:t>
            </a:r>
            <a:r>
              <a:rPr lang="ru-RU" sz="1500" b="1" dirty="0">
                <a:solidFill>
                  <a:prstClr val="black"/>
                </a:solidFill>
              </a:rPr>
              <a:t> (длительность вегетационного периода для многолетних трав, большинства полевых культур, теплолюбивых культур);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даты прохождения среднесуточных температур через 0, 5, 10 и 15 </a:t>
            </a:r>
            <a:r>
              <a:rPr lang="ru-RU" sz="1500" b="1" dirty="0" err="1">
                <a:solidFill>
                  <a:prstClr val="black"/>
                </a:solidFill>
              </a:rPr>
              <a:t>оС</a:t>
            </a:r>
            <a:r>
              <a:rPr lang="ru-RU" sz="1500" b="1" dirty="0">
                <a:solidFill>
                  <a:prstClr val="black"/>
                </a:solidFill>
              </a:rPr>
              <a:t> весной и осенью (даты начала и окончания  полевого периода, вегетации многолетних трав, большинства полевых культур, теплолюбивых культур);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даты первого осеннего и последнего весеннего заморозков среднемноголетние и экстремальные  –  самые ранние осенние, самые поздние весенние;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длительность безморозного периода; даты промерзания и оттаивания почвы; 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даты устойчивого прогревания почвы до 5 и 10 </a:t>
            </a:r>
            <a:r>
              <a:rPr lang="ru-RU" sz="1500" b="1" dirty="0" err="1">
                <a:solidFill>
                  <a:prstClr val="black"/>
                </a:solidFill>
              </a:rPr>
              <a:t>оС</a:t>
            </a:r>
            <a:r>
              <a:rPr lang="ru-RU" sz="1500" b="1" dirty="0">
                <a:solidFill>
                  <a:prstClr val="black"/>
                </a:solidFill>
              </a:rPr>
              <a:t> на глубине 5 и 10 см; </a:t>
            </a:r>
          </a:p>
          <a:p>
            <a:pPr marL="342900" indent="-3429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500" b="1" dirty="0">
                <a:solidFill>
                  <a:prstClr val="black"/>
                </a:solidFill>
              </a:rPr>
              <a:t>сумма среднесуточных температур почвы выше 10 </a:t>
            </a:r>
            <a:r>
              <a:rPr lang="ru-RU" sz="1500" b="1" dirty="0" err="1" smtClean="0">
                <a:solidFill>
                  <a:prstClr val="black"/>
                </a:solidFill>
              </a:rPr>
              <a:t>оС</a:t>
            </a:r>
            <a:r>
              <a:rPr lang="ru-RU" b="1" dirty="0" err="1"/>
              <a:t>на</a:t>
            </a:r>
            <a:r>
              <a:rPr lang="ru-RU" b="1" dirty="0"/>
              <a:t> глубине 5 и 10 см.</a:t>
            </a:r>
          </a:p>
          <a:p>
            <a:pPr marL="342900" lvl="0" indent="-342900">
              <a:spcBef>
                <a:spcPts val="0"/>
              </a:spcBef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146" name="Picture 2" descr="D:\агроэкол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667462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76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Показатели </a:t>
            </a:r>
            <a:r>
              <a:rPr lang="ru-RU" dirty="0" smtClean="0">
                <a:solidFill>
                  <a:srgbClr val="0070C0"/>
                </a:solidFill>
              </a:rPr>
              <a:t>влагообеспеченности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3358009" cy="5145435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600" b="1" dirty="0"/>
              <a:t>сумма осадков за год;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сумма  </a:t>
            </a:r>
            <a:r>
              <a:rPr lang="ru-RU" sz="1600" b="1" dirty="0"/>
              <a:t>осадков за вегетацию;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коэффициент </a:t>
            </a:r>
            <a:r>
              <a:rPr lang="ru-RU" sz="1600" b="1" dirty="0"/>
              <a:t>увлажнения;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суммы </a:t>
            </a:r>
            <a:r>
              <a:rPr lang="ru-RU" sz="1600" b="1" dirty="0"/>
              <a:t>осадков за зиму, весну, лето, осень;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характер </a:t>
            </a:r>
            <a:r>
              <a:rPr lang="ru-RU" sz="1600" b="1" dirty="0"/>
              <a:t>выпадения осадков;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вероятность </a:t>
            </a:r>
            <a:r>
              <a:rPr lang="ru-RU" sz="1600" b="1" dirty="0"/>
              <a:t>выпадения ливней и сильных дождей в отдельные периоды;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число </a:t>
            </a:r>
            <a:r>
              <a:rPr lang="ru-RU" sz="1600" b="1" dirty="0"/>
              <a:t>дней в году с ливнями и сильными дождями;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вероятность </a:t>
            </a:r>
            <a:r>
              <a:rPr lang="ru-RU" sz="1600" b="1" dirty="0"/>
              <a:t>проявления засух в отдельные периоды вегетации;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число </a:t>
            </a:r>
            <a:r>
              <a:rPr lang="ru-RU" sz="1600" b="1" dirty="0"/>
              <a:t>дней в году с засухой;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продолжительность </a:t>
            </a:r>
            <a:r>
              <a:rPr lang="ru-RU" sz="1600" b="1" dirty="0"/>
              <a:t>засух; </a:t>
            </a:r>
            <a:endParaRPr lang="ru-RU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b="1" dirty="0" smtClean="0"/>
              <a:t>запасы </a:t>
            </a:r>
            <a:r>
              <a:rPr lang="ru-RU" sz="1600" b="1" dirty="0"/>
              <a:t>продуктивной влаги в слое почвы 0-20 см осенью перед началом сева озимых и в слое 0…100 см весной.</a:t>
            </a:r>
          </a:p>
        </p:txBody>
      </p:sp>
      <p:pic>
        <p:nvPicPr>
          <p:cNvPr id="7170" name="Picture 2" descr="D:\агроэк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518795" cy="6544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05416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1443</Words>
  <Application>Microsoft Office PowerPoint</Application>
  <PresentationFormat>Экран (4:3)</PresentationFormat>
  <Paragraphs>195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Агроэкологическая классификация ландшафтов и земель и структура почвенного покрова</vt:lpstr>
      <vt:lpstr>1.2.1. Агроэкологическая типология и классификация ландшафтов </vt:lpstr>
      <vt:lpstr>1.2.2. Агроэкологическая оценка геоморфологических и литологических условий ландшафта </vt:lpstr>
      <vt:lpstr>Система оценки рельефа - параметры</vt:lpstr>
      <vt:lpstr>Литологические условия</vt:lpstr>
      <vt:lpstr>Гидрогеологические условия</vt:lpstr>
      <vt:lpstr>Агроклиматические условия</vt:lpstr>
      <vt:lpstr>Термические показатели</vt:lpstr>
      <vt:lpstr>Показатели влагообеспеченности</vt:lpstr>
      <vt:lpstr>Показатели ветрового режима:</vt:lpstr>
      <vt:lpstr>Показатели условий перезимовки:</vt:lpstr>
      <vt:lpstr>1.2.3. Геохимическая оценка ландшафтов</vt:lpstr>
      <vt:lpstr>Презентация PowerPoint</vt:lpstr>
      <vt:lpstr>1.3.1. Агрофизическая оценка почв, параметры:</vt:lpstr>
      <vt:lpstr>Физические свойства почв</vt:lpstr>
      <vt:lpstr>Физико-механические свойства почв</vt:lpstr>
      <vt:lpstr>Водно-физические свойства почв:</vt:lpstr>
      <vt:lpstr>По величинам почвенно-гидрологических констант рассчитывают характерные диапазоны почвенной влаги: </vt:lpstr>
      <vt:lpstr>1.3.2. Агрохимическая оценка почв:</vt:lpstr>
      <vt:lpstr>1.3.3. Агроэкологическая оценка загрязненных почв </vt:lpstr>
      <vt:lpstr>Агроэкологическая оценка почв, загрязненных радионуклидами</vt:lpstr>
      <vt:lpstr>1.3.4. Фитосанитарная оценка земель</vt:lpstr>
      <vt:lpstr>1.3.5. Санитарная оценка земель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Агроэкологическая классификация ландшафтов и земель и структура почвенного покрова</dc:title>
  <dc:creator>Ольга</dc:creator>
  <cp:lastModifiedBy>Ольга</cp:lastModifiedBy>
  <cp:revision>24</cp:revision>
  <dcterms:created xsi:type="dcterms:W3CDTF">2022-02-07T21:25:40Z</dcterms:created>
  <dcterms:modified xsi:type="dcterms:W3CDTF">2022-02-08T22:11:27Z</dcterms:modified>
</cp:coreProperties>
</file>